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74" r:id="rId5"/>
    <p:sldId id="259" r:id="rId6"/>
    <p:sldId id="293" r:id="rId7"/>
    <p:sldId id="294" r:id="rId8"/>
    <p:sldId id="295" r:id="rId9"/>
    <p:sldId id="296" r:id="rId10"/>
    <p:sldId id="297" r:id="rId11"/>
    <p:sldId id="300" r:id="rId12"/>
    <p:sldId id="301" r:id="rId13"/>
    <p:sldId id="299" r:id="rId14"/>
    <p:sldId id="302" r:id="rId15"/>
    <p:sldId id="275" r:id="rId16"/>
    <p:sldId id="276" r:id="rId17"/>
    <p:sldId id="272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造字工房悦圆演示版常规体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mpact" panose="020B0806030902050204" pitchFamily="34" charset="0"/>
      <p:regular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2C3"/>
    <a:srgbClr val="61CE93"/>
    <a:srgbClr val="FFBF53"/>
    <a:srgbClr val="6A3C7C"/>
    <a:srgbClr val="C65885"/>
    <a:srgbClr val="F17475"/>
    <a:srgbClr val="FC5C57"/>
    <a:srgbClr val="CC7EB0"/>
    <a:srgbClr val="79337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92" y="67"/>
      </p:cViewPr>
      <p:guideLst>
        <p:guide orient="horz" pos="2160"/>
        <p:guide pos="3840"/>
        <p:guide pos="325"/>
        <p:guide orient="horz" pos="300"/>
        <p:guide pos="7355"/>
        <p:guide orient="horz" pos="4133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79D8F-759A-4B45-809D-BA6E7801EDDD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21A2-D77C-4E48-8F9C-8BC05C030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0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“超文本”是指在单个网站内或网站之间将网页彼此连接的链接。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它由一系列的元素（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）组成，这些元素可以用来包围不同部分的内容，使其以某种方式呈现或者工作。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例如修改网页内容的字体、颜色、大小和间距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6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是一种树形结构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标记语言中的每个元素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文本片段都变为一个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比如当某个页面出现了一个弹窗，或者显示了一些新内容（像上文小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中看到那样），这就是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另外比如请求网络数据、绘制图形、视频和音频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5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3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不仅会使页面代码变得杂乱，而且会影响页面的打开速度，万一以后需要变更一下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文件的路径，还要一个一个去修改，对后期的维护也是很大的负担。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9700"/>
            <a:ext cx="12192000" cy="36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14" name="矩形 13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3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9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68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9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648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3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6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42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92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53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6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7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F6F8"/>
            </a:gs>
            <a:gs pos="100000">
              <a:srgbClr val="F3F3F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5938" y="3562350"/>
            <a:ext cx="702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iLiHei" panose="020B0503030403020204" pitchFamily="34" charset="-122"/>
              </a:rPr>
              <a:t>实习项目答辩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iLiHei" panose="020B0503030403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4230" y="4961959"/>
            <a:ext cx="239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答辩人：胡兵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2018.08.20</a:t>
            </a:r>
          </a:p>
        </p:txBody>
      </p:sp>
    </p:spTree>
    <p:extLst>
      <p:ext uri="{BB962C8B-B14F-4D97-AF65-F5344CB8AC3E}">
        <p14:creationId xmlns:p14="http://schemas.microsoft.com/office/powerpoint/2010/main" val="6000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35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是如何工作的？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445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前端框架在解决什么问题？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避免重复引用外部</a:t>
            </a:r>
            <a:r>
              <a:rPr lang="en-US" altLang="zh-CN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避免频繁操作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，避免花大量时间去操作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，开发周期短；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框架对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操作进行了处理和优化，性能提升；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组件化，可以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根据不同的需求定制组件，在需要的页面引用即可。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MVVM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243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798680-DF67-4215-BBF6-9781F28BD3C6}"/>
              </a:ext>
            </a:extLst>
          </p:cNvPr>
          <p:cNvSpPr/>
          <p:nvPr/>
        </p:nvSpPr>
        <p:spPr>
          <a:xfrm>
            <a:off x="1077797" y="1738831"/>
            <a:ext cx="10413475" cy="2130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Model-View-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的简写，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指的是数据对象，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指的是所看到的页面，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是连接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的桥梁，充当着观察者的身份。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当数据发生变化，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能够监听到数据的这种变化，然后通知到对应的视图做自动更新（不用再动手操作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）；而当用户操作视图，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也能监听到视图的变化，然后通知数据做改动，这实际上就实现了数据的双向绑定。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C8BF53-15CF-42A9-8C31-A6B1283649E9}"/>
              </a:ext>
            </a:extLst>
          </p:cNvPr>
          <p:cNvGrpSpPr/>
          <p:nvPr/>
        </p:nvGrpSpPr>
        <p:grpSpPr>
          <a:xfrm>
            <a:off x="2714919" y="4402315"/>
            <a:ext cx="6762161" cy="707013"/>
            <a:chOff x="2253006" y="4213779"/>
            <a:chExt cx="6762161" cy="7070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76EB1B-48E1-4FD9-BB71-1ED652E7E87C}"/>
                </a:ext>
              </a:extLst>
            </p:cNvPr>
            <p:cNvSpPr/>
            <p:nvPr/>
          </p:nvSpPr>
          <p:spPr>
            <a:xfrm>
              <a:off x="2253006" y="4213781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View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314115-3E7F-453F-9340-1A2C7899AA62}"/>
                </a:ext>
              </a:extLst>
            </p:cNvPr>
            <p:cNvSpPr/>
            <p:nvPr/>
          </p:nvSpPr>
          <p:spPr>
            <a:xfrm>
              <a:off x="4912936" y="4213780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ViewModel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7AE601E-8852-4E62-BFD7-592D2177F5BF}"/>
                </a:ext>
              </a:extLst>
            </p:cNvPr>
            <p:cNvSpPr/>
            <p:nvPr/>
          </p:nvSpPr>
          <p:spPr>
            <a:xfrm>
              <a:off x="7572866" y="4213779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1A33116-5EE0-4D1F-9379-2C671D8F6952}"/>
                </a:ext>
              </a:extLst>
            </p:cNvPr>
            <p:cNvCxnSpPr/>
            <p:nvPr/>
          </p:nvCxnSpPr>
          <p:spPr>
            <a:xfrm>
              <a:off x="3695307" y="4421171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12AA626-82A0-4D11-A0BC-DEAC5110160B}"/>
                </a:ext>
              </a:extLst>
            </p:cNvPr>
            <p:cNvCxnSpPr/>
            <p:nvPr/>
          </p:nvCxnSpPr>
          <p:spPr>
            <a:xfrm flipH="1">
              <a:off x="369530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1C0FE65-F119-4B0E-B7E9-E3770F9BD008}"/>
                </a:ext>
              </a:extLst>
            </p:cNvPr>
            <p:cNvCxnSpPr/>
            <p:nvPr/>
          </p:nvCxnSpPr>
          <p:spPr>
            <a:xfrm>
              <a:off x="6355237" y="4411746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E62E1EF-F941-487C-9AC4-07417055091C}"/>
                </a:ext>
              </a:extLst>
            </p:cNvPr>
            <p:cNvCxnSpPr/>
            <p:nvPr/>
          </p:nvCxnSpPr>
          <p:spPr>
            <a:xfrm flipH="1">
              <a:off x="635523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2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465819" y="319816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22276" y="4642039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C94011-B42C-4598-9EEC-BEA409A9AF0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04455"/>
                </a:solidFill>
                <a:latin typeface="Source Sans Pro" panose="020B0604020202020204" pitchFamily="34" charset="0"/>
              </a:rPr>
              <a:t>Vue.js </a:t>
            </a:r>
            <a:r>
              <a:rPr lang="zh-CN" altLang="en-US" dirty="0">
                <a:solidFill>
                  <a:srgbClr val="304455"/>
                </a:solidFill>
                <a:latin typeface="Source Sans Pro" panose="020B0604020202020204" pitchFamily="34" charset="0"/>
              </a:rPr>
              <a:t>的核心是一个允许采用简洁的模板语法来声明式地将数据渲染进 </a:t>
            </a:r>
            <a:r>
              <a:rPr lang="en-US" altLang="zh-CN" dirty="0">
                <a:solidFill>
                  <a:srgbClr val="304455"/>
                </a:solidFill>
                <a:latin typeface="Source Sans Pro" panose="020B0604020202020204" pitchFamily="34" charset="0"/>
              </a:rPr>
              <a:t>DOM </a:t>
            </a:r>
            <a:r>
              <a:rPr lang="zh-CN" altLang="en-US" dirty="0">
                <a:solidFill>
                  <a:srgbClr val="304455"/>
                </a:solidFill>
                <a:latin typeface="Source Sans Pro" panose="020B0604020202020204" pitchFamily="34" charset="0"/>
              </a:rPr>
              <a:t>的系统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867AF-DE90-484F-981B-E77175901AF0}"/>
              </a:ext>
            </a:extLst>
          </p:cNvPr>
          <p:cNvSpPr/>
          <p:nvPr/>
        </p:nvSpPr>
        <p:spPr>
          <a:xfrm>
            <a:off x="2526381" y="18927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通过尽可能简单的</a:t>
            </a:r>
            <a:r>
              <a:rPr lang="en-US" altLang="zh-CN" dirty="0"/>
              <a:t>API</a:t>
            </a:r>
            <a:r>
              <a:rPr lang="zh-CN" altLang="en-US" dirty="0"/>
              <a:t>实现响应的数据绑定和组合的视图组件</a:t>
            </a:r>
          </a:p>
        </p:txBody>
      </p:sp>
    </p:spTree>
    <p:extLst>
      <p:ext uri="{BB962C8B-B14F-4D97-AF65-F5344CB8AC3E}">
        <p14:creationId xmlns:p14="http://schemas.microsoft.com/office/powerpoint/2010/main" val="2998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实习工作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57469" y="2696140"/>
              <a:ext cx="77136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6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实习总结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49455" y="2696140"/>
              <a:ext cx="78739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9509" y="4247855"/>
            <a:ext cx="1159080" cy="1159080"/>
            <a:chOff x="2805804" y="2849460"/>
            <a:chExt cx="1159080" cy="1159080"/>
          </a:xfrm>
        </p:grpSpPr>
        <p:grpSp>
          <p:nvGrpSpPr>
            <p:cNvPr id="6" name="组合 5"/>
            <p:cNvGrpSpPr/>
            <p:nvPr/>
          </p:nvGrpSpPr>
          <p:grpSpPr>
            <a:xfrm>
              <a:off x="2805804" y="2849460"/>
              <a:ext cx="1159080" cy="1159080"/>
              <a:chOff x="2613976" y="1508282"/>
              <a:chExt cx="1542736" cy="154273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1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1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988470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4964" y="4247855"/>
            <a:ext cx="1159080" cy="1159080"/>
            <a:chOff x="4161529" y="2849460"/>
            <a:chExt cx="1159080" cy="1159080"/>
          </a:xfrm>
        </p:grpSpPr>
        <p:grpSp>
          <p:nvGrpSpPr>
            <p:cNvPr id="11" name="组合 10"/>
            <p:cNvGrpSpPr/>
            <p:nvPr/>
          </p:nvGrpSpPr>
          <p:grpSpPr>
            <a:xfrm>
              <a:off x="4161529" y="2849460"/>
              <a:ext cx="1159080" cy="1159080"/>
              <a:chOff x="2613976" y="1508282"/>
              <a:chExt cx="1542736" cy="154273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2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341815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17528" y="2652434"/>
            <a:ext cx="2514600" cy="2783141"/>
            <a:chOff x="515938" y="2260547"/>
            <a:chExt cx="2514600" cy="2783141"/>
          </a:xfrm>
        </p:grpSpPr>
        <p:grpSp>
          <p:nvGrpSpPr>
            <p:cNvPr id="13" name="组合 1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675111" y="1737152"/>
                  <a:ext cx="702436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01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自我介绍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838701" y="2652434"/>
            <a:ext cx="2514600" cy="2783141"/>
            <a:chOff x="515938" y="2260547"/>
            <a:chExt cx="2514600" cy="2783141"/>
          </a:xfrm>
        </p:grpSpPr>
        <p:grpSp>
          <p:nvGrpSpPr>
            <p:cNvPr id="63" name="组合 6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640646" y="1737152"/>
                  <a:ext cx="77136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02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实习工作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99721" y="2652434"/>
            <a:ext cx="2514600" cy="2783141"/>
            <a:chOff x="515938" y="2260547"/>
            <a:chExt cx="2514600" cy="2783141"/>
          </a:xfrm>
        </p:grpSpPr>
        <p:grpSp>
          <p:nvGrpSpPr>
            <p:cNvPr id="77" name="组合 76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632632" y="1737152"/>
                  <a:ext cx="78739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03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78" name="文本框 77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实习总结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99334" y="1016002"/>
            <a:ext cx="2593331" cy="769441"/>
            <a:chOff x="4799334" y="1103087"/>
            <a:chExt cx="2593331" cy="769441"/>
          </a:xfrm>
        </p:grpSpPr>
        <p:sp>
          <p:nvSpPr>
            <p:cNvPr id="83" name="文本框 82"/>
            <p:cNvSpPr txBox="1"/>
            <p:nvPr/>
          </p:nvSpPr>
          <p:spPr>
            <a:xfrm>
              <a:off x="4799334" y="1103087"/>
              <a:ext cx="2593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latin typeface="宋体" panose="02010600030101010101" pitchFamily="2" charset="-122"/>
                  <a:ea typeface="宋体" panose="02010600030101010101" pitchFamily="2" charset="-122"/>
                </a:rPr>
                <a:t>目录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995276" y="1843315"/>
              <a:ext cx="220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/>
          <p:cNvCxnSpPr/>
          <p:nvPr/>
        </p:nvCxnSpPr>
        <p:spPr>
          <a:xfrm>
            <a:off x="0" y="368300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0" y="652462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0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91934" y="2696140"/>
              <a:ext cx="7024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4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超文本标记语言，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，它定义了网页内容的含义和结构。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1BA9A65-EEF1-4CCA-925B-FF9C08FBC44A}"/>
              </a:ext>
            </a:extLst>
          </p:cNvPr>
          <p:cNvSpPr txBox="1"/>
          <p:nvPr/>
        </p:nvSpPr>
        <p:spPr>
          <a:xfrm>
            <a:off x="509362" y="2194346"/>
            <a:ext cx="272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元素？</a:t>
            </a:r>
          </a:p>
        </p:txBody>
      </p:sp>
      <p:pic>
        <p:nvPicPr>
          <p:cNvPr id="4" name="Picture 2" descr="https://mdn.mozillademos.org/files/16475/element.png">
            <a:extLst>
              <a:ext uri="{FF2B5EF4-FFF2-40B4-BE49-F238E27FC236}">
                <a16:creationId xmlns:a16="http://schemas.microsoft.com/office/drawing/2014/main" id="{88535DF3-7165-4797-B35C-4409870F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96" y="2843388"/>
            <a:ext cx="3751868" cy="16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420F8162-4698-46FA-859E-0A4591DBF7E0}"/>
              </a:ext>
            </a:extLst>
          </p:cNvPr>
          <p:cNvSpPr txBox="1"/>
          <p:nvPr/>
        </p:nvSpPr>
        <p:spPr>
          <a:xfrm>
            <a:off x="509362" y="4628033"/>
            <a:ext cx="406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元素的属性？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96C93-2421-4A45-A99C-D9BACFD36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95" b="10539"/>
          <a:stretch/>
        </p:blipFill>
        <p:spPr>
          <a:xfrm>
            <a:off x="1230394" y="5277075"/>
            <a:ext cx="7581900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层叠样式表，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，它主要用来样式化和排版网页。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4B24D-4BAB-42C1-9A27-DDB7E9F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4" y="2194345"/>
            <a:ext cx="4709691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76D262-6444-4BCC-9460-B4E75A21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75" y="2194345"/>
            <a:ext cx="4120671" cy="32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3126796" y="5621721"/>
            <a:ext cx="8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8647522" y="5586110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5582878" y="3170877"/>
            <a:ext cx="14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5625830" y="5867858"/>
            <a:ext cx="13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D537-3D24-403E-9D82-C21F25A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55" y="990142"/>
            <a:ext cx="6860088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2CFA76-B2E5-472C-82C3-AF9DB304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2" y="3596092"/>
            <a:ext cx="68017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4B25595D-801F-4FDA-966C-E61BB04C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756" y="1469223"/>
            <a:ext cx="7464488" cy="288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如何工作？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F59E12-F45E-4C76-A0E3-2471FEF0A67C}"/>
              </a:ext>
            </a:extLst>
          </p:cNvPr>
          <p:cNvSpPr txBox="1"/>
          <p:nvPr/>
        </p:nvSpPr>
        <p:spPr>
          <a:xfrm>
            <a:off x="2121031" y="4608804"/>
            <a:ext cx="831444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浏览器将 </a:t>
            </a:r>
            <a:r>
              <a:rPr lang="en-US" altLang="zh-CN" dirty="0"/>
              <a:t>HTML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转化成 </a:t>
            </a:r>
            <a:r>
              <a:rPr lang="en-US" altLang="zh-CN" dirty="0"/>
              <a:t>DOM </a:t>
            </a:r>
            <a:r>
              <a:rPr lang="zh-CN" altLang="en-US" dirty="0"/>
              <a:t>（文档对象模型）。</a:t>
            </a:r>
            <a:r>
              <a:rPr lang="en-US" altLang="zh-CN" dirty="0"/>
              <a:t>DOM</a:t>
            </a:r>
            <a:r>
              <a:rPr lang="zh-CN" altLang="en-US" dirty="0"/>
              <a:t>在计算机内存中表示文档。它把文档内容和其样式结合在一起。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浏览器显示 </a:t>
            </a:r>
            <a:r>
              <a:rPr lang="en-US" altLang="zh-CN" dirty="0"/>
              <a:t>DOM </a:t>
            </a:r>
            <a:r>
              <a:rPr lang="zh-CN" altLang="en-US" dirty="0"/>
              <a:t>的内容。</a:t>
            </a:r>
          </a:p>
        </p:txBody>
      </p:sp>
    </p:spTree>
    <p:extLst>
      <p:ext uri="{BB962C8B-B14F-4D97-AF65-F5344CB8AC3E}">
        <p14:creationId xmlns:p14="http://schemas.microsoft.com/office/powerpoint/2010/main" val="32217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1" y="957817"/>
            <a:ext cx="1078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是一门</a:t>
            </a:r>
            <a:r>
              <a:rPr lang="zh-CN" altLang="en-US" sz="2000" dirty="0"/>
              <a:t>轻量级解释型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编程语言，它可为网站添加交互功能（各种事件响应、动态样式、动画等）。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4B0359-D6C7-4987-A73D-C9591ADD247B}"/>
              </a:ext>
            </a:extLst>
          </p:cNvPr>
          <p:cNvSpPr/>
          <p:nvPr/>
        </p:nvSpPr>
        <p:spPr>
          <a:xfrm>
            <a:off x="462227" y="4600235"/>
            <a:ext cx="1087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例如通过文档对象模型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来创建、移除和修改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，为页面动态应用新样式等手段来操作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Video_2019-06-02_225857">
            <a:hlinkClick r:id="" action="ppaction://media"/>
            <a:extLst>
              <a:ext uri="{FF2B5EF4-FFF2-40B4-BE49-F238E27FC236}">
                <a16:creationId xmlns:a16="http://schemas.microsoft.com/office/drawing/2014/main" id="{B4B2DB9A-3067-4E48-8339-277050205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449" y="1949156"/>
            <a:ext cx="11222852" cy="20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Framework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509362" y="2809899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65819" y="4298071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FC2247-26E1-4677-BFAC-28440688E7F1}"/>
              </a:ext>
            </a:extLst>
          </p:cNvPr>
          <p:cNvSpPr/>
          <p:nvPr/>
        </p:nvSpPr>
        <p:spPr>
          <a:xfrm>
            <a:off x="1077796" y="3461652"/>
            <a:ext cx="10413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软件开发工具包（缩写：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、外语全称：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Kit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）一般都是一些软件工程师为特定的软件包、软件框架、硬件平台、操作系统等建立应用软件时的开发工具的集合。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C1FCE0-1291-440F-AA45-FF9BC61508C7}"/>
              </a:ext>
            </a:extLst>
          </p:cNvPr>
          <p:cNvSpPr/>
          <p:nvPr/>
        </p:nvSpPr>
        <p:spPr>
          <a:xfrm>
            <a:off x="1077796" y="4900946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框架（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）是整个或部分系统的可重用设计，表现为一组抽象构件及构件实例间交互的方法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另一种定义认为，框架是可被应用开发者定制的应用骨架。前者是从应用方面而后者是从目的方面给出的定义。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</TotalTime>
  <Words>792</Words>
  <Application>Microsoft Office PowerPoint</Application>
  <PresentationFormat>宽屏</PresentationFormat>
  <Paragraphs>86</Paragraphs>
  <Slides>16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Calibri Light</vt:lpstr>
      <vt:lpstr>等线</vt:lpstr>
      <vt:lpstr>宋体</vt:lpstr>
      <vt:lpstr>造字工房悦圆演示版常规体</vt:lpstr>
      <vt:lpstr>Times New Roman</vt:lpstr>
      <vt:lpstr>Source Sans Pro</vt:lpstr>
      <vt:lpstr>Calibri</vt:lpstr>
      <vt:lpstr>Impact</vt:lpstr>
      <vt:lpstr>Arial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胡兵</dc:creator>
  <cp:lastModifiedBy>Hu Bing</cp:lastModifiedBy>
  <cp:revision>262</cp:revision>
  <dcterms:created xsi:type="dcterms:W3CDTF">2015-05-16T13:15:35Z</dcterms:created>
  <dcterms:modified xsi:type="dcterms:W3CDTF">2019-06-03T16:03:31Z</dcterms:modified>
</cp:coreProperties>
</file>